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61" r:id="rId3"/>
    <p:sldId id="265" r:id="rId4"/>
    <p:sldId id="273" r:id="rId5"/>
    <p:sldId id="268" r:id="rId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D417C"/>
    <a:srgbClr val="005DB8"/>
    <a:srgbClr val="29A9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36C74D1-42E6-49EA-A310-EA93B0578903}" v="2" dt="2023-11-27T16:50:45.9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3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8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duardo da Silva Pereira" userId="d053a18c-3a5e-49ae-9209-bc069dc04a38" providerId="ADAL" clId="{936C74D1-42E6-49EA-A310-EA93B0578903}"/>
    <pc:docChg chg="custSel delSld modSld">
      <pc:chgData name="Eduardo da Silva Pereira" userId="d053a18c-3a5e-49ae-9209-bc069dc04a38" providerId="ADAL" clId="{936C74D1-42E6-49EA-A310-EA93B0578903}" dt="2023-11-27T16:53:21.093" v="70" actId="47"/>
      <pc:docMkLst>
        <pc:docMk/>
      </pc:docMkLst>
      <pc:sldChg chg="addSp delSp modSp mod">
        <pc:chgData name="Eduardo da Silva Pereira" userId="d053a18c-3a5e-49ae-9209-bc069dc04a38" providerId="ADAL" clId="{936C74D1-42E6-49EA-A310-EA93B0578903}" dt="2023-11-27T16:52:49.506" v="44" actId="207"/>
        <pc:sldMkLst>
          <pc:docMk/>
          <pc:sldMk cId="1921426923" sldId="265"/>
        </pc:sldMkLst>
        <pc:graphicFrameChg chg="add mod modGraphic">
          <ac:chgData name="Eduardo da Silva Pereira" userId="d053a18c-3a5e-49ae-9209-bc069dc04a38" providerId="ADAL" clId="{936C74D1-42E6-49EA-A310-EA93B0578903}" dt="2023-11-27T16:52:49.506" v="44" actId="207"/>
          <ac:graphicFrameMkLst>
            <pc:docMk/>
            <pc:sldMk cId="1921426923" sldId="265"/>
            <ac:graphicFrameMk id="2" creationId="{54C5D9D0-5F23-CD62-6BF5-E0AEF4A95C0D}"/>
          </ac:graphicFrameMkLst>
        </pc:graphicFrameChg>
        <pc:graphicFrameChg chg="del">
          <ac:chgData name="Eduardo da Silva Pereira" userId="d053a18c-3a5e-49ae-9209-bc069dc04a38" providerId="ADAL" clId="{936C74D1-42E6-49EA-A310-EA93B0578903}" dt="2023-11-27T16:48:38.089" v="0" actId="478"/>
          <ac:graphicFrameMkLst>
            <pc:docMk/>
            <pc:sldMk cId="1921426923" sldId="265"/>
            <ac:graphicFrameMk id="8" creationId="{32E33C7C-5C66-2090-19F0-25888536CB86}"/>
          </ac:graphicFrameMkLst>
        </pc:graphicFrameChg>
      </pc:sldChg>
      <pc:sldChg chg="addSp delSp modSp mod">
        <pc:chgData name="Eduardo da Silva Pereira" userId="d053a18c-3a5e-49ae-9209-bc069dc04a38" providerId="ADAL" clId="{936C74D1-42E6-49EA-A310-EA93B0578903}" dt="2023-11-27T16:53:01.514" v="67" actId="1038"/>
        <pc:sldMkLst>
          <pc:docMk/>
          <pc:sldMk cId="1943325906" sldId="273"/>
        </pc:sldMkLst>
        <pc:graphicFrameChg chg="add mod modGraphic">
          <ac:chgData name="Eduardo da Silva Pereira" userId="d053a18c-3a5e-49ae-9209-bc069dc04a38" providerId="ADAL" clId="{936C74D1-42E6-49EA-A310-EA93B0578903}" dt="2023-11-27T16:53:01.514" v="67" actId="1038"/>
          <ac:graphicFrameMkLst>
            <pc:docMk/>
            <pc:sldMk cId="1943325906" sldId="273"/>
            <ac:graphicFrameMk id="2" creationId="{68A0D631-5D0C-A94D-0621-3F2FDF68E3E5}"/>
          </ac:graphicFrameMkLst>
        </pc:graphicFrameChg>
        <pc:graphicFrameChg chg="del modGraphic">
          <ac:chgData name="Eduardo da Silva Pereira" userId="d053a18c-3a5e-49ae-9209-bc069dc04a38" providerId="ADAL" clId="{936C74D1-42E6-49EA-A310-EA93B0578903}" dt="2023-11-27T16:50:39.677" v="14" actId="478"/>
          <ac:graphicFrameMkLst>
            <pc:docMk/>
            <pc:sldMk cId="1943325906" sldId="273"/>
            <ac:graphicFrameMk id="11" creationId="{4EA886FE-FDEE-3D73-DB3A-9990677A9266}"/>
          </ac:graphicFrameMkLst>
        </pc:graphicFrameChg>
      </pc:sldChg>
      <pc:sldChg chg="delSp del mod">
        <pc:chgData name="Eduardo da Silva Pereira" userId="d053a18c-3a5e-49ae-9209-bc069dc04a38" providerId="ADAL" clId="{936C74D1-42E6-49EA-A310-EA93B0578903}" dt="2023-11-27T16:53:15.937" v="69" actId="47"/>
        <pc:sldMkLst>
          <pc:docMk/>
          <pc:sldMk cId="1182263541" sldId="274"/>
        </pc:sldMkLst>
        <pc:spChg chg="del">
          <ac:chgData name="Eduardo da Silva Pereira" userId="d053a18c-3a5e-49ae-9209-bc069dc04a38" providerId="ADAL" clId="{936C74D1-42E6-49EA-A310-EA93B0578903}" dt="2023-11-27T16:53:13.042" v="68" actId="478"/>
          <ac:spMkLst>
            <pc:docMk/>
            <pc:sldMk cId="1182263541" sldId="274"/>
            <ac:spMk id="4" creationId="{5238AD42-E429-5EB8-DF18-74BE9BFA7C3D}"/>
          </ac:spMkLst>
        </pc:spChg>
      </pc:sldChg>
      <pc:sldChg chg="del">
        <pc:chgData name="Eduardo da Silva Pereira" userId="d053a18c-3a5e-49ae-9209-bc069dc04a38" providerId="ADAL" clId="{936C74D1-42E6-49EA-A310-EA93B0578903}" dt="2023-11-27T16:53:21.093" v="70" actId="47"/>
        <pc:sldMkLst>
          <pc:docMk/>
          <pc:sldMk cId="1323375798" sldId="27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4BA70365-63E0-4ED9-BD36-C3C165A9578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0925A601-0A20-F8A9-57B5-15A1467AEA6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E2B29A-A656-4DF8-9A5F-6180FB91A800}" type="datetimeFigureOut">
              <a:rPr lang="pt-BR" smtClean="0"/>
              <a:t>27/11/2023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C9967FE7-F7A3-DDE7-EB62-500B5792F45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3FA4EAB-932E-DE63-4B34-F02EDE3737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465546-8539-4343-842B-ABBD7B3A407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43810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0FA9A0-5582-446F-938F-C88E737437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EA0F79F-D123-4059-B5AE-91966941A2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11AFF16-C64A-4C60-9224-5FDB0DD02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DCCC09F-44D8-49AA-AEB7-835D2D7C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1D821AAD-0C9F-3266-3C1C-97B0E63FB91B}"/>
              </a:ext>
            </a:extLst>
          </p:cNvPr>
          <p:cNvSpPr/>
          <p:nvPr userDrawn="1"/>
        </p:nvSpPr>
        <p:spPr>
          <a:xfrm>
            <a:off x="140678" y="5984997"/>
            <a:ext cx="1063869" cy="74270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4224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897123-CE28-4AE1-99AE-CA0548BB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49540A9-948E-4434-A9DC-E2C3A9D3BC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B95C9D0-C844-4F5C-99B5-DB9148986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27/11/2023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5E4C485-F608-46ED-AA5F-47DF1A304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C467EC0-4CBE-4668-83FF-AF69885C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6082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03079F3-5644-42CE-8C33-A10A844382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A21B145-A895-4CF1-8CF0-C291D675A6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CBC59C9-9A61-4C1A-B581-7D2531716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27/11/2023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D22A591-8B8B-46B2-A360-107E325C4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059A079-DBBC-4F7B-B989-951C7DA98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0276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B372A8-6045-4B39-8F8B-E37AE2DF6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5A612E7-9EA9-4A5A-AFEF-16C9115C7A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54A024B-F1B3-4D75-8BA9-B05BE7A07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27/11/2023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282B2F5-8E01-4D29-BF8A-DC6713CE6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09F8C35-88A1-4AD4-B886-73A8EBB4A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512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FFBD04-E1FB-422C-98C0-32161D8A7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05BA3EA-BC36-4EED-8DE2-954E736BE0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2AC7384-2FE7-4A13-98D8-547482E8D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27/11/2023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700C472-C6C1-4B06-9DEF-260B34763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00C995F-AA16-4081-AD1F-8D8879C8C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2892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0425D6-6AD6-4CCD-8C82-FA583BA72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B07E90D-DF01-4B74-93A1-25FDD04196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BF0F2D4-59A4-4BFB-8A24-DC001205E3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0A67074-9833-49D3-AD72-5BB13FBD8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27/11/2023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CFA9B37-18E9-49B3-A02F-8BB1254D0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8D42211-BD11-4015-A94D-C54DE2016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3438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E28673-1ABD-480A-BE4B-CC0B31C67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E033ABA-3FA4-4D6E-948D-51374B90F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7333F51-0959-4097-82BA-738D398EF8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F0E34143-D435-47F0-9EBE-4413EAC1DE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6972027E-F2E2-4782-87C7-BEBED84155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641DF6DD-83CA-47AD-A078-27B8CF20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27/11/2023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4177ECBD-BD99-493F-9CED-1A24651C2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86213B5-3613-4261-9C45-14FF8CD60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4739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0BA4F9-7E6A-4794-ACB8-EFC2D83CA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0A8DFF0-43E1-4101-A58D-FB563F815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27/11/2023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D35D6E4E-073C-4B28-929B-1E3FC0580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224FDBE9-EE0F-4463-8DE5-756ABD112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2889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1DB4A343-DEEC-43D3-8E5E-CA5BC5950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27/11/2023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77EC2FFE-966A-423B-9735-BB6BD7810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A65D284-8975-4202-9973-1F6CBF91B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303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1C5918-D680-4825-8B4D-60495F956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68C7A8E-B43A-4281-B9C5-8A6479E414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8BE3FE5-6772-4D2D-A922-A8C35E5FF7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2B56DC3-6676-409E-8595-9E8A22F94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27/11/2023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ABCA6B0-42E9-44C7-9260-9459FBE64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242B175-960D-455D-B511-A498CCA6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9824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C91A2C-03F4-4797-99A8-9E3A6C5E9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94122D15-A1E4-4F36-9C74-C1AFAE79E8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AA86D69-48D6-4865-9E94-95A0B62F6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BE7AE51-A636-4DCE-87C9-2474BC376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186F-427D-4EDE-ACAF-7F4F53639E95}" type="datetimeFigureOut">
              <a:rPr lang="pt-BR" smtClean="0"/>
              <a:t>27/11/2023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17E4305-E822-4C47-8798-09ECF156F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571DDE6-E7A3-4BEE-9628-8491830C4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720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50E83D3A-43D4-4A30-B53F-33F4D273A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A255008-634D-4F61-BCB8-9C6709955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B6B95CC-0CF4-48EB-828E-3AB955775B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F186F-427D-4EDE-ACAF-7F4F53639E95}" type="datetimeFigureOut">
              <a:rPr lang="pt-BR" smtClean="0"/>
              <a:t>27/11/2023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357CCBE-6F8D-4456-821B-C4116DBA2A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05A6103-6563-4311-A79A-B198E505C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6C13F-81B7-4C9A-89C2-C5AD0546FA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1805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7C8484C7-B856-4407-81EB-0B84EBC15C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999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7CFC05E4-9E63-7042-8CA9-7A5A3373E5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ACA03EB3-9FBC-4E94-B2A2-D700A54AFA22}"/>
              </a:ext>
            </a:extLst>
          </p:cNvPr>
          <p:cNvSpPr txBox="1"/>
          <p:nvPr/>
        </p:nvSpPr>
        <p:spPr>
          <a:xfrm>
            <a:off x="2654875" y="1545136"/>
            <a:ext cx="1035492" cy="792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pt-BR" sz="1600" b="1" dirty="0">
              <a:solidFill>
                <a:srgbClr val="005DB8"/>
              </a:solidFill>
              <a:latin typeface="Calibri corpo"/>
            </a:endParaRPr>
          </a:p>
          <a:p>
            <a:pPr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pt-BR" sz="1600" b="1" dirty="0">
              <a:solidFill>
                <a:srgbClr val="005DB8"/>
              </a:solidFill>
              <a:latin typeface="Calibri corpo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94A6F5F5-C4A5-B6F5-1FC9-7B840B3720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917255F0-48E1-43D6-9FE6-088D1A975946}"/>
              </a:ext>
            </a:extLst>
          </p:cNvPr>
          <p:cNvSpPr txBox="1"/>
          <p:nvPr/>
        </p:nvSpPr>
        <p:spPr>
          <a:xfrm>
            <a:off x="1348531" y="1553087"/>
            <a:ext cx="837431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4800" b="1" dirty="0">
                <a:solidFill>
                  <a:srgbClr val="005DB8"/>
                </a:solidFill>
                <a:latin typeface="Calibri corpo"/>
              </a:rPr>
              <a:t>Teto</a:t>
            </a:r>
            <a:r>
              <a:rPr lang="pt-BR" sz="4800" spc="-10" dirty="0">
                <a:solidFill>
                  <a:srgbClr val="252525"/>
                </a:solidFill>
              </a:rPr>
              <a:t> </a:t>
            </a:r>
            <a:r>
              <a:rPr lang="pt-BR" sz="4800" b="1" dirty="0">
                <a:solidFill>
                  <a:srgbClr val="005DB8"/>
                </a:solidFill>
                <a:latin typeface="Calibri corpo"/>
              </a:rPr>
              <a:t>Taxa</a:t>
            </a:r>
            <a:r>
              <a:rPr lang="pt-BR" sz="4800" spc="-10" dirty="0">
                <a:solidFill>
                  <a:srgbClr val="252525"/>
                </a:solidFill>
              </a:rPr>
              <a:t> </a:t>
            </a:r>
            <a:r>
              <a:rPr lang="pt-BR" sz="4800" b="1" dirty="0">
                <a:solidFill>
                  <a:srgbClr val="005DB8"/>
                </a:solidFill>
                <a:latin typeface="Calibri corpo"/>
              </a:rPr>
              <a:t>de juros empréstimo  consignado RGPS/INSS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92AD6B8F-9D49-408A-BA0B-C677C0A632C6}"/>
              </a:ext>
            </a:extLst>
          </p:cNvPr>
          <p:cNvSpPr txBox="1"/>
          <p:nvPr/>
        </p:nvSpPr>
        <p:spPr>
          <a:xfrm>
            <a:off x="1348531" y="3362287"/>
            <a:ext cx="8265252" cy="446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pt-BR" sz="2300" b="1" dirty="0">
                <a:solidFill>
                  <a:srgbClr val="005DB8"/>
                </a:solidFill>
                <a:latin typeface="Calibri corpo"/>
              </a:rPr>
              <a:t>SECRETARIA DO REGIME GERAL DE PREVIDÊNCIA SOCIAL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DCB2B9E6-0026-40F5-8266-BE4DD58D2936}"/>
              </a:ext>
            </a:extLst>
          </p:cNvPr>
          <p:cNvSpPr txBox="1"/>
          <p:nvPr/>
        </p:nvSpPr>
        <p:spPr>
          <a:xfrm>
            <a:off x="1436615" y="4935581"/>
            <a:ext cx="63966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pt-BR" b="1" dirty="0">
                <a:solidFill>
                  <a:srgbClr val="005DB8"/>
                </a:solidFill>
                <a:latin typeface="Calibri corpo"/>
              </a:rPr>
              <a:t>Novembro de 2023</a:t>
            </a:r>
          </a:p>
        </p:txBody>
      </p:sp>
    </p:spTree>
    <p:extLst>
      <p:ext uri="{BB962C8B-B14F-4D97-AF65-F5344CB8AC3E}">
        <p14:creationId xmlns:p14="http://schemas.microsoft.com/office/powerpoint/2010/main" val="1283849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5238AD42-E429-5EB8-DF18-74BE9BFA7C3D}"/>
              </a:ext>
            </a:extLst>
          </p:cNvPr>
          <p:cNvSpPr txBox="1"/>
          <p:nvPr/>
        </p:nvSpPr>
        <p:spPr>
          <a:xfrm>
            <a:off x="968977" y="2162916"/>
            <a:ext cx="8476863" cy="83099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just"/>
            <a:endParaRPr lang="pt-BR" sz="14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endParaRPr lang="pt-BR" sz="14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endParaRPr lang="pt-BR" sz="2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288140CF-00E2-453B-4189-B42FB18D6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A2B2A7DC-DF36-E1A5-A035-8CD0EDC5ED87}"/>
              </a:ext>
            </a:extLst>
          </p:cNvPr>
          <p:cNvSpPr txBox="1"/>
          <p:nvPr/>
        </p:nvSpPr>
        <p:spPr>
          <a:xfrm>
            <a:off x="968977" y="445492"/>
            <a:ext cx="39950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t-BR" sz="2000" spc="600" dirty="0">
              <a:solidFill>
                <a:srgbClr val="005DB8"/>
              </a:solidFill>
              <a:latin typeface="+mj-lt"/>
            </a:endParaRPr>
          </a:p>
        </p:txBody>
      </p: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973324"/>
            <a:ext cx="8938901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CaixaDeTexto 9">
            <a:extLst>
              <a:ext uri="{FF2B5EF4-FFF2-40B4-BE49-F238E27FC236}">
                <a16:creationId xmlns:a16="http://schemas.microsoft.com/office/drawing/2014/main" id="{723709EA-8C61-4A76-904B-16F545A13284}"/>
              </a:ext>
            </a:extLst>
          </p:cNvPr>
          <p:cNvSpPr txBox="1"/>
          <p:nvPr/>
        </p:nvSpPr>
        <p:spPr>
          <a:xfrm>
            <a:off x="487412" y="490885"/>
            <a:ext cx="99213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spc="6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Proposta de Teto para Empréstimos Consignados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5F17D0E6-C9E9-2EEC-D527-29516A7C0E6F}"/>
              </a:ext>
            </a:extLst>
          </p:cNvPr>
          <p:cNvSpPr txBox="1"/>
          <p:nvPr/>
        </p:nvSpPr>
        <p:spPr>
          <a:xfrm>
            <a:off x="479394" y="1500334"/>
            <a:ext cx="112391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algn="ctr">
              <a:defRPr sz="2400">
                <a:ln w="0"/>
                <a:solidFill>
                  <a:schemeClr val="accent1"/>
                </a:solidFill>
              </a:defRPr>
            </a:lvl1pPr>
          </a:lstStyle>
          <a:p>
            <a:r>
              <a:rPr lang="pt-BR" dirty="0"/>
              <a:t>Calcula-se a taxa de juros do consignado de forma a manter a mesma proporção da SELIC, isto é, repassa-se, proporcionalmente,  para o consignado a mesma redução da SELIC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54C5D9D0-5F23-CD62-6BF5-E0AEF4A95C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9667201"/>
              </p:ext>
            </p:extLst>
          </p:nvPr>
        </p:nvGraphicFramePr>
        <p:xfrm>
          <a:off x="603683" y="2512382"/>
          <a:ext cx="11114841" cy="2794675"/>
        </p:xfrm>
        <a:graphic>
          <a:graphicData uri="http://schemas.openxmlformats.org/drawingml/2006/table">
            <a:tbl>
              <a:tblPr/>
              <a:tblGrid>
                <a:gridCol w="1438632">
                  <a:extLst>
                    <a:ext uri="{9D8B030D-6E8A-4147-A177-3AD203B41FA5}">
                      <a16:colId xmlns:a16="http://schemas.microsoft.com/office/drawing/2014/main" val="3212384837"/>
                    </a:ext>
                  </a:extLst>
                </a:gridCol>
                <a:gridCol w="1648824">
                  <a:extLst>
                    <a:ext uri="{9D8B030D-6E8A-4147-A177-3AD203B41FA5}">
                      <a16:colId xmlns:a16="http://schemas.microsoft.com/office/drawing/2014/main" val="3387675065"/>
                    </a:ext>
                  </a:extLst>
                </a:gridCol>
                <a:gridCol w="1520053">
                  <a:extLst>
                    <a:ext uri="{9D8B030D-6E8A-4147-A177-3AD203B41FA5}">
                      <a16:colId xmlns:a16="http://schemas.microsoft.com/office/drawing/2014/main" val="1303378450"/>
                    </a:ext>
                  </a:extLst>
                </a:gridCol>
                <a:gridCol w="2270065">
                  <a:extLst>
                    <a:ext uri="{9D8B030D-6E8A-4147-A177-3AD203B41FA5}">
                      <a16:colId xmlns:a16="http://schemas.microsoft.com/office/drawing/2014/main" val="657473980"/>
                    </a:ext>
                  </a:extLst>
                </a:gridCol>
                <a:gridCol w="2022816">
                  <a:extLst>
                    <a:ext uri="{9D8B030D-6E8A-4147-A177-3AD203B41FA5}">
                      <a16:colId xmlns:a16="http://schemas.microsoft.com/office/drawing/2014/main" val="3725263909"/>
                    </a:ext>
                  </a:extLst>
                </a:gridCol>
                <a:gridCol w="2214451">
                  <a:extLst>
                    <a:ext uri="{9D8B030D-6E8A-4147-A177-3AD203B41FA5}">
                      <a16:colId xmlns:a16="http://schemas.microsoft.com/office/drawing/2014/main" val="538006939"/>
                    </a:ext>
                  </a:extLst>
                </a:gridCol>
              </a:tblGrid>
              <a:tr h="134940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Mês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Taxa Selic anterior </a:t>
                      </a:r>
                      <a:br>
                        <a:rPr lang="pt-BR" sz="2000" b="1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2000" b="1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(%aa)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Taxa Selic nova</a:t>
                      </a:r>
                      <a:br>
                        <a:rPr lang="pt-BR" sz="2000" b="1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2000" b="1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(%aa)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Taxa juros Consignado anterior </a:t>
                      </a:r>
                      <a:br>
                        <a:rPr lang="pt-BR" sz="2000" b="1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2000" b="1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(%aa)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Taxa juros consignado nova</a:t>
                      </a:r>
                      <a:br>
                        <a:rPr lang="pt-BR" sz="2000" b="1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2000" b="1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(%aa)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Taxa juros consignado futura (%am)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3992864"/>
                  </a:ext>
                </a:extLst>
              </a:tr>
              <a:tr h="481757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Agosto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13,75%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13,25%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26,38%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25,42%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1,91%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5723987"/>
                  </a:ext>
                </a:extLst>
              </a:tr>
              <a:tr h="481757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Setembro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13,25%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12,75%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25,49%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24,53%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1,84%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0839311"/>
                  </a:ext>
                </a:extLst>
              </a:tr>
              <a:tr h="481757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Novembro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12,75%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12,25%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24,46%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23,50%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1,77%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33403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1426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 com confiança baixa">
            <a:extLst>
              <a:ext uri="{FF2B5EF4-FFF2-40B4-BE49-F238E27FC236}">
                <a16:creationId xmlns:a16="http://schemas.microsoft.com/office/drawing/2014/main" id="{52EE4E4E-E171-C88F-842E-840B608AE1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5238AD42-E429-5EB8-DF18-74BE9BFA7C3D}"/>
              </a:ext>
            </a:extLst>
          </p:cNvPr>
          <p:cNvSpPr txBox="1"/>
          <p:nvPr/>
        </p:nvSpPr>
        <p:spPr>
          <a:xfrm>
            <a:off x="968977" y="2162916"/>
            <a:ext cx="8476863" cy="83099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just"/>
            <a:endParaRPr lang="pt-BR" sz="14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endParaRPr lang="pt-BR" sz="14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just"/>
            <a:endParaRPr lang="pt-BR" sz="2000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288140CF-00E2-453B-4189-B42FB18D68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A2B2A7DC-DF36-E1A5-A035-8CD0EDC5ED87}"/>
              </a:ext>
            </a:extLst>
          </p:cNvPr>
          <p:cNvSpPr txBox="1"/>
          <p:nvPr/>
        </p:nvSpPr>
        <p:spPr>
          <a:xfrm>
            <a:off x="968977" y="445492"/>
            <a:ext cx="39950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pt-BR" sz="2000" spc="600" dirty="0">
              <a:solidFill>
                <a:srgbClr val="005DB8"/>
              </a:solidFill>
              <a:latin typeface="+mj-lt"/>
            </a:endParaRPr>
          </a:p>
        </p:txBody>
      </p: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6CD089A-698E-D40A-854F-A28012CF2BE7}"/>
              </a:ext>
            </a:extLst>
          </p:cNvPr>
          <p:cNvCxnSpPr>
            <a:cxnSpLocks/>
          </p:cNvCxnSpPr>
          <p:nvPr/>
        </p:nvCxnSpPr>
        <p:spPr>
          <a:xfrm>
            <a:off x="0" y="973324"/>
            <a:ext cx="8938901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CaixaDeTexto 9">
            <a:extLst>
              <a:ext uri="{FF2B5EF4-FFF2-40B4-BE49-F238E27FC236}">
                <a16:creationId xmlns:a16="http://schemas.microsoft.com/office/drawing/2014/main" id="{723709EA-8C61-4A76-904B-16F545A13284}"/>
              </a:ext>
            </a:extLst>
          </p:cNvPr>
          <p:cNvSpPr txBox="1"/>
          <p:nvPr/>
        </p:nvSpPr>
        <p:spPr>
          <a:xfrm>
            <a:off x="478866" y="265702"/>
            <a:ext cx="992136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spc="600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Proposta de Teto para Cartões de Crédito e Cartão Benefício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68A0D631-5D0C-A94D-0621-3F2FDF68E3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763219"/>
              </p:ext>
            </p:extLst>
          </p:nvPr>
        </p:nvGraphicFramePr>
        <p:xfrm>
          <a:off x="1304491" y="1153378"/>
          <a:ext cx="9588412" cy="4964424"/>
        </p:xfrm>
        <a:graphic>
          <a:graphicData uri="http://schemas.openxmlformats.org/drawingml/2006/table">
            <a:tbl>
              <a:tblPr/>
              <a:tblGrid>
                <a:gridCol w="1094316">
                  <a:extLst>
                    <a:ext uri="{9D8B030D-6E8A-4147-A177-3AD203B41FA5}">
                      <a16:colId xmlns:a16="http://schemas.microsoft.com/office/drawing/2014/main" val="3515114987"/>
                    </a:ext>
                  </a:extLst>
                </a:gridCol>
                <a:gridCol w="1393758">
                  <a:extLst>
                    <a:ext uri="{9D8B030D-6E8A-4147-A177-3AD203B41FA5}">
                      <a16:colId xmlns:a16="http://schemas.microsoft.com/office/drawing/2014/main" val="4248054861"/>
                    </a:ext>
                  </a:extLst>
                </a:gridCol>
                <a:gridCol w="2270885">
                  <a:extLst>
                    <a:ext uri="{9D8B030D-6E8A-4147-A177-3AD203B41FA5}">
                      <a16:colId xmlns:a16="http://schemas.microsoft.com/office/drawing/2014/main" val="532608125"/>
                    </a:ext>
                  </a:extLst>
                </a:gridCol>
                <a:gridCol w="1411549">
                  <a:extLst>
                    <a:ext uri="{9D8B030D-6E8A-4147-A177-3AD203B41FA5}">
                      <a16:colId xmlns:a16="http://schemas.microsoft.com/office/drawing/2014/main" val="66359100"/>
                    </a:ext>
                  </a:extLst>
                </a:gridCol>
                <a:gridCol w="2477268">
                  <a:extLst>
                    <a:ext uri="{9D8B030D-6E8A-4147-A177-3AD203B41FA5}">
                      <a16:colId xmlns:a16="http://schemas.microsoft.com/office/drawing/2014/main" val="673237621"/>
                    </a:ext>
                  </a:extLst>
                </a:gridCol>
                <a:gridCol w="940636">
                  <a:extLst>
                    <a:ext uri="{9D8B030D-6E8A-4147-A177-3AD203B41FA5}">
                      <a16:colId xmlns:a16="http://schemas.microsoft.com/office/drawing/2014/main" val="1114402396"/>
                    </a:ext>
                  </a:extLst>
                </a:gridCol>
              </a:tblGrid>
              <a:tr h="132349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Mês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Tx</a:t>
                      </a:r>
                      <a:r>
                        <a:rPr lang="pt-BR" sz="2000" b="1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empréstimo</a:t>
                      </a:r>
                      <a:br>
                        <a:rPr lang="pt-BR" sz="2000" b="1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2000" b="1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(A)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Tx</a:t>
                      </a:r>
                      <a:r>
                        <a:rPr lang="pt-BR" sz="2000" b="1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cartão de crédito - 0,92% adicional</a:t>
                      </a:r>
                      <a:br>
                        <a:rPr lang="pt-BR" sz="2000" b="1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2000" b="1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(B)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Razão B/A</a:t>
                      </a:r>
                      <a:br>
                        <a:rPr lang="pt-BR" sz="2000" b="1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2000" b="1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(C 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Mantendo razão B/A observada em ago/23</a:t>
                      </a:r>
                      <a:br>
                        <a:rPr lang="pt-BR" sz="2000" b="1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2000" b="1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(E 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(E-A)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1728816"/>
                  </a:ext>
                </a:extLst>
              </a:tr>
              <a:tr h="404548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fev/23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2,14%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3,06%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1,43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20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20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3383587"/>
                  </a:ext>
                </a:extLst>
              </a:tr>
              <a:tr h="404548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mar/23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1,97%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2,89%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1,47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20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20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8679599"/>
                  </a:ext>
                </a:extLst>
              </a:tr>
              <a:tr h="404548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abr/23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1,97%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2,89%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1,47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20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20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3906182"/>
                  </a:ext>
                </a:extLst>
              </a:tr>
              <a:tr h="404548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mai/23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1,97%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2,89%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1,47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20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20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6320042"/>
                  </a:ext>
                </a:extLst>
              </a:tr>
              <a:tr h="404548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jun/23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1,97%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2,89%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1,47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20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20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762894"/>
                  </a:ext>
                </a:extLst>
              </a:tr>
              <a:tr h="404548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jul/23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1,97%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2,89%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1,47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20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20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7239081"/>
                  </a:ext>
                </a:extLst>
              </a:tr>
              <a:tr h="404548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ago</a:t>
                      </a:r>
                      <a:r>
                        <a:rPr lang="pt-BR" sz="20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/23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1,91%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2,83%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1,48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2,83%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20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280409"/>
                  </a:ext>
                </a:extLst>
              </a:tr>
              <a:tr h="404548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set/23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1,84%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2,76%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1,50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2,73%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0,89%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0190522"/>
                  </a:ext>
                </a:extLst>
              </a:tr>
              <a:tr h="404548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nov/23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1,77%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2,69%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1,52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2,62%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0,85%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74514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3325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9B34345B-745A-4DC9-A568-4C68BF1206F6}"/>
              </a:ext>
            </a:extLst>
          </p:cNvPr>
          <p:cNvSpPr txBox="1"/>
          <p:nvPr/>
        </p:nvSpPr>
        <p:spPr>
          <a:xfrm>
            <a:off x="2819435" y="5202306"/>
            <a:ext cx="5538351" cy="132343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Ministério da Previdência Social</a:t>
            </a:r>
          </a:p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Secretaria do Regime Geral de Previdência Social</a:t>
            </a:r>
          </a:p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Departamento do Regime Geral de Previdência Social</a:t>
            </a:r>
          </a:p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Esplanada dos Ministérios, </a:t>
            </a:r>
            <a:r>
              <a:rPr lang="pt-BR" sz="1600" dirty="0" err="1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BLoco</a:t>
            </a:r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 F, Sala 723</a:t>
            </a:r>
          </a:p>
          <a:p>
            <a:pPr algn="ctr"/>
            <a:r>
              <a:rPr lang="pt-BR" sz="1600" dirty="0">
                <a:solidFill>
                  <a:srgbClr val="005DB8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rPr>
              <a:t>(61) 2021-5342/5751 / Brasília - DF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C8B48B4A-1E86-D754-6EF7-C39104ABC9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85780" y="3211774"/>
            <a:ext cx="3620440" cy="43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1975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300</Words>
  <Application>Microsoft Office PowerPoint</Application>
  <PresentationFormat>Widescreen</PresentationFormat>
  <Paragraphs>84</Paragraphs>
  <Slides>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corpo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LUCAS RAMOS</dc:creator>
  <cp:lastModifiedBy>Eduardo da Silva Pereira</cp:lastModifiedBy>
  <cp:revision>21</cp:revision>
  <dcterms:created xsi:type="dcterms:W3CDTF">2021-03-18T21:25:09Z</dcterms:created>
  <dcterms:modified xsi:type="dcterms:W3CDTF">2023-11-27T16:53:26Z</dcterms:modified>
</cp:coreProperties>
</file>